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da80b98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da80b98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da80b98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da80b98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da80b98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da80b98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da80b98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da80b98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ca5e6b4a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ca5e6b4a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da80b98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da80b98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ca5e6b4a6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ca5e6b4a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ca5e6b4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ca5e6b4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da80b98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da80b98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ca5e6b4a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ca5e6b4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c97c887f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c97c887f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da80b982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a80b982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da80b982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da80b982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ca5e6b4a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ca5e6b4a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da80b98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da80b98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7ca5e6b4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ca5e6b4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ca5e6b4a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ca5e6b4a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da80b982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da80b98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ca5e6b4a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ca5e6b4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da80b982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da80b98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ca5e6b4a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ca5e6b4a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da80b98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da80b98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ca5e6b4a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ca5e6b4a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da80b982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a80b982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ca5e6b4a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ca5e6b4a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ca5e6b4a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ca5e6b4a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ca5e6b4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ca5e6b4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ca5e6b4a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ca5e6b4a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ca5e6b4a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ca5e6b4a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da80b98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da80b98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6da80b98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da80b98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da80b98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da80b98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d4f4f914be198e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d4f4f914be198e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BqFVV10pN9jSx6EnwdMVn6UeQgV0ZYUH/view"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P3CduF7XMvZXrq4X4_QA1Js7q9iQXWIx/view" TargetMode="Externa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P1i2XNLZ_7xOLYOWnOPUQ4B5KkiWqGjh/view" TargetMode="External"/><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jpg"/><Relationship Id="rId4" Type="http://schemas.openxmlformats.org/officeDocument/2006/relationships/image" Target="../media/image39.jpg"/><Relationship Id="rId5"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563625" y="1546875"/>
            <a:ext cx="7688100" cy="9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SmartBot </a:t>
            </a:r>
            <a:endParaRPr/>
          </a:p>
          <a:p>
            <a:pPr indent="0" lvl="0" marL="0" rtl="0" algn="ctr">
              <a:spcBef>
                <a:spcPts val="0"/>
              </a:spcBef>
              <a:spcAft>
                <a:spcPts val="0"/>
              </a:spcAft>
              <a:buNone/>
            </a:pPr>
            <a:r>
              <a:t/>
            </a:r>
            <a:endParaRPr/>
          </a:p>
        </p:txBody>
      </p:sp>
      <p:sp>
        <p:nvSpPr>
          <p:cNvPr id="87" name="Google Shape;87;p13"/>
          <p:cNvSpPr txBox="1"/>
          <p:nvPr>
            <p:ph idx="1" type="subTitle"/>
          </p:nvPr>
        </p:nvSpPr>
        <p:spPr>
          <a:xfrm>
            <a:off x="6571477" y="4247275"/>
            <a:ext cx="21444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Ayush and Mahik </a:t>
            </a:r>
            <a:endParaRPr/>
          </a:p>
        </p:txBody>
      </p:sp>
      <p:pic>
        <p:nvPicPr>
          <p:cNvPr id="88" name="Google Shape;88;p13"/>
          <p:cNvPicPr preferRelativeResize="0"/>
          <p:nvPr/>
        </p:nvPicPr>
        <p:blipFill>
          <a:blip r:embed="rId3">
            <a:alphaModFix/>
          </a:blip>
          <a:stretch>
            <a:fillRect/>
          </a:stretch>
        </p:blipFill>
        <p:spPr>
          <a:xfrm>
            <a:off x="3939350" y="1157700"/>
            <a:ext cx="5032350" cy="2828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7650" y="593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Sketches - Robot</a:t>
            </a:r>
            <a:endParaRPr/>
          </a:p>
        </p:txBody>
      </p:sp>
      <p:pic>
        <p:nvPicPr>
          <p:cNvPr id="150" name="Google Shape;150;p22"/>
          <p:cNvPicPr preferRelativeResize="0"/>
          <p:nvPr/>
        </p:nvPicPr>
        <p:blipFill>
          <a:blip r:embed="rId3">
            <a:alphaModFix/>
          </a:blip>
          <a:stretch>
            <a:fillRect/>
          </a:stretch>
        </p:blipFill>
        <p:spPr>
          <a:xfrm rot="-5400000">
            <a:off x="2519987" y="732138"/>
            <a:ext cx="3899275" cy="492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727650" y="528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Motor</a:t>
            </a:r>
            <a:endParaRPr/>
          </a:p>
        </p:txBody>
      </p:sp>
      <p:pic>
        <p:nvPicPr>
          <p:cNvPr id="156" name="Google Shape;156;p23"/>
          <p:cNvPicPr preferRelativeResize="0"/>
          <p:nvPr/>
        </p:nvPicPr>
        <p:blipFill>
          <a:blip r:embed="rId3">
            <a:alphaModFix/>
          </a:blip>
          <a:stretch>
            <a:fillRect/>
          </a:stretch>
        </p:blipFill>
        <p:spPr>
          <a:xfrm rot="-5400000">
            <a:off x="3576750" y="-213850"/>
            <a:ext cx="4537375" cy="602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580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Sketches - Box </a:t>
            </a:r>
            <a:endParaRPr/>
          </a:p>
        </p:txBody>
      </p:sp>
      <p:pic>
        <p:nvPicPr>
          <p:cNvPr id="162" name="Google Shape;162;p24"/>
          <p:cNvPicPr preferRelativeResize="0"/>
          <p:nvPr/>
        </p:nvPicPr>
        <p:blipFill>
          <a:blip r:embed="rId3">
            <a:alphaModFix/>
          </a:blip>
          <a:stretch>
            <a:fillRect/>
          </a:stretch>
        </p:blipFill>
        <p:spPr>
          <a:xfrm>
            <a:off x="2474119" y="1115225"/>
            <a:ext cx="6448254" cy="37234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85600" y="548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Design </a:t>
            </a:r>
            <a:endParaRPr/>
          </a:p>
        </p:txBody>
      </p:sp>
      <p:pic>
        <p:nvPicPr>
          <p:cNvPr id="168" name="Google Shape;168;p25"/>
          <p:cNvPicPr preferRelativeResize="0"/>
          <p:nvPr/>
        </p:nvPicPr>
        <p:blipFill rotWithShape="1">
          <a:blip r:embed="rId3">
            <a:alphaModFix/>
          </a:blip>
          <a:srcRect b="0" l="-3400" r="3400" t="0"/>
          <a:stretch/>
        </p:blipFill>
        <p:spPr>
          <a:xfrm>
            <a:off x="-250300" y="1535125"/>
            <a:ext cx="4513475" cy="3558700"/>
          </a:xfrm>
          <a:prstGeom prst="rect">
            <a:avLst/>
          </a:prstGeom>
          <a:noFill/>
          <a:ln>
            <a:noFill/>
          </a:ln>
        </p:spPr>
      </p:pic>
      <p:pic>
        <p:nvPicPr>
          <p:cNvPr id="169" name="Google Shape;169;p25"/>
          <p:cNvPicPr preferRelativeResize="0"/>
          <p:nvPr/>
        </p:nvPicPr>
        <p:blipFill rotWithShape="1">
          <a:blip r:embed="rId4">
            <a:alphaModFix/>
          </a:blip>
          <a:srcRect b="0" l="3070" r="-3070" t="0"/>
          <a:stretch/>
        </p:blipFill>
        <p:spPr>
          <a:xfrm>
            <a:off x="4382075" y="1425075"/>
            <a:ext cx="5669025" cy="3385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1278100" y="267450"/>
            <a:ext cx="6587800" cy="472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729450" y="499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Refine The Design </a:t>
            </a:r>
            <a:endParaRPr/>
          </a:p>
        </p:txBody>
      </p:sp>
      <p:sp>
        <p:nvSpPr>
          <p:cNvPr id="180" name="Google Shape;180;p27"/>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latin typeface="Times New Roman"/>
                <a:ea typeface="Times New Roman"/>
                <a:cs typeface="Times New Roman"/>
                <a:sym typeface="Times New Roman"/>
              </a:rPr>
              <a:t>This was the process of</a:t>
            </a:r>
            <a:r>
              <a:rPr b="1" lang="en" sz="2400">
                <a:solidFill>
                  <a:srgbClr val="000000"/>
                </a:solidFill>
                <a:latin typeface="Times New Roman"/>
                <a:ea typeface="Times New Roman"/>
                <a:cs typeface="Times New Roman"/>
                <a:sym typeface="Times New Roman"/>
              </a:rPr>
              <a:t> iteration</a:t>
            </a:r>
            <a:r>
              <a:rPr lang="en" sz="2400">
                <a:solidFill>
                  <a:srgbClr val="000000"/>
                </a:solidFill>
                <a:latin typeface="Times New Roman"/>
                <a:ea typeface="Times New Roman"/>
                <a:cs typeface="Times New Roman"/>
                <a:sym typeface="Times New Roman"/>
              </a:rPr>
              <a:t> used once again. Then after carefully </a:t>
            </a:r>
            <a:r>
              <a:rPr b="1" lang="en" sz="2400">
                <a:solidFill>
                  <a:srgbClr val="000000"/>
                </a:solidFill>
                <a:latin typeface="Times New Roman"/>
                <a:ea typeface="Times New Roman"/>
                <a:cs typeface="Times New Roman"/>
                <a:sym typeface="Times New Roman"/>
              </a:rPr>
              <a:t>analyzing </a:t>
            </a:r>
            <a:r>
              <a:rPr lang="en" sz="2400">
                <a:solidFill>
                  <a:srgbClr val="000000"/>
                </a:solidFill>
                <a:latin typeface="Times New Roman"/>
                <a:ea typeface="Times New Roman"/>
                <a:cs typeface="Times New Roman"/>
                <a:sym typeface="Times New Roman"/>
              </a:rPr>
              <a:t>my sketches and my notes I was able to make a CAD which included all of my improvements. I </a:t>
            </a:r>
            <a:r>
              <a:rPr b="1" lang="en" sz="2400">
                <a:solidFill>
                  <a:srgbClr val="000000"/>
                </a:solidFill>
                <a:latin typeface="Times New Roman"/>
                <a:ea typeface="Times New Roman"/>
                <a:cs typeface="Times New Roman"/>
                <a:sym typeface="Times New Roman"/>
              </a:rPr>
              <a:t>systhenzised</a:t>
            </a:r>
            <a:r>
              <a:rPr lang="en" sz="2400">
                <a:solidFill>
                  <a:srgbClr val="000000"/>
                </a:solidFill>
                <a:latin typeface="Times New Roman"/>
                <a:ea typeface="Times New Roman"/>
                <a:cs typeface="Times New Roman"/>
                <a:sym typeface="Times New Roman"/>
              </a:rPr>
              <a:t> all of my concepts about robot and took into considerations of the design constraints given by the box. </a:t>
            </a:r>
            <a:endParaRPr sz="24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2400"/>
          </a:p>
        </p:txBody>
      </p:sp>
      <p:pic>
        <p:nvPicPr>
          <p:cNvPr descr="Image result for iteration" id="181" name="Google Shape;181;p27"/>
          <p:cNvPicPr preferRelativeResize="0"/>
          <p:nvPr/>
        </p:nvPicPr>
        <p:blipFill>
          <a:blip r:embed="rId3">
            <a:alphaModFix/>
          </a:blip>
          <a:stretch>
            <a:fillRect/>
          </a:stretch>
        </p:blipFill>
        <p:spPr>
          <a:xfrm>
            <a:off x="5151075" y="3547075"/>
            <a:ext cx="3267075" cy="14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8"/>
          <p:cNvPicPr preferRelativeResize="0"/>
          <p:nvPr/>
        </p:nvPicPr>
        <p:blipFill>
          <a:blip r:embed="rId3">
            <a:alphaModFix/>
          </a:blip>
          <a:stretch>
            <a:fillRect/>
          </a:stretch>
        </p:blipFill>
        <p:spPr>
          <a:xfrm>
            <a:off x="1017700" y="0"/>
            <a:ext cx="6728586"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536900" y="520931"/>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Factors: </a:t>
            </a:r>
            <a:endParaRPr/>
          </a:p>
          <a:p>
            <a:pPr indent="0" lvl="0" marL="0" rtl="0" algn="l">
              <a:spcBef>
                <a:spcPts val="0"/>
              </a:spcBef>
              <a:spcAft>
                <a:spcPts val="0"/>
              </a:spcAft>
              <a:buNone/>
            </a:pPr>
            <a:r>
              <a:t/>
            </a:r>
            <a:endParaRPr/>
          </a:p>
        </p:txBody>
      </p:sp>
      <p:sp>
        <p:nvSpPr>
          <p:cNvPr id="192" name="Google Shape;192;p29"/>
          <p:cNvSpPr txBox="1"/>
          <p:nvPr>
            <p:ph idx="1" type="body"/>
          </p:nvPr>
        </p:nvSpPr>
        <p:spPr>
          <a:xfrm>
            <a:off x="986250" y="14412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Research on the average threshold of CO</a:t>
            </a:r>
            <a:r>
              <a:rPr baseline="-25000" lang="en" sz="1800">
                <a:solidFill>
                  <a:srgbClr val="000000"/>
                </a:solidFill>
                <a:latin typeface="Times New Roman"/>
                <a:ea typeface="Times New Roman"/>
                <a:cs typeface="Times New Roman"/>
                <a:sym typeface="Times New Roman"/>
              </a:rPr>
              <a:t>2 </a:t>
            </a:r>
            <a:r>
              <a:rPr lang="en" sz="1800">
                <a:solidFill>
                  <a:srgbClr val="000000"/>
                </a:solidFill>
                <a:latin typeface="Times New Roman"/>
                <a:ea typeface="Times New Roman"/>
                <a:cs typeface="Times New Roman"/>
                <a:sym typeface="Times New Roman"/>
              </a:rPr>
              <a:t>, Hydrogen and Natural gas safe in the environment.</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It was important that I looked into this as it would provide better results when used by the customer of this product. This project will not only provide </a:t>
            </a:r>
            <a:r>
              <a:rPr b="1" lang="en" sz="1800">
                <a:solidFill>
                  <a:srgbClr val="000000"/>
                </a:solidFill>
                <a:latin typeface="Times New Roman"/>
                <a:ea typeface="Times New Roman"/>
                <a:cs typeface="Times New Roman"/>
                <a:sym typeface="Times New Roman"/>
              </a:rPr>
              <a:t>customer satisfaction</a:t>
            </a:r>
            <a:r>
              <a:rPr lang="en" sz="1800">
                <a:solidFill>
                  <a:srgbClr val="000000"/>
                </a:solidFill>
                <a:latin typeface="Times New Roman"/>
                <a:ea typeface="Times New Roman"/>
                <a:cs typeface="Times New Roman"/>
                <a:sym typeface="Times New Roman"/>
              </a:rPr>
              <a:t> but also exceed expectations and create </a:t>
            </a:r>
            <a:r>
              <a:rPr b="1" lang="en" sz="1800">
                <a:solidFill>
                  <a:srgbClr val="000000"/>
                </a:solidFill>
                <a:latin typeface="Times New Roman"/>
                <a:ea typeface="Times New Roman"/>
                <a:cs typeface="Times New Roman"/>
                <a:sym typeface="Times New Roman"/>
              </a:rPr>
              <a:t>excitement </a:t>
            </a:r>
            <a:r>
              <a:rPr lang="en" sz="1800">
                <a:solidFill>
                  <a:srgbClr val="000000"/>
                </a:solidFill>
                <a:latin typeface="Times New Roman"/>
                <a:ea typeface="Times New Roman"/>
                <a:cs typeface="Times New Roman"/>
                <a:sym typeface="Times New Roman"/>
              </a:rPr>
              <a:t>in the market. </a:t>
            </a:r>
            <a:endParaRPr sz="1800"/>
          </a:p>
          <a:p>
            <a:pPr indent="0" lvl="0" marL="0" rtl="0" algn="l">
              <a:spcBef>
                <a:spcPts val="0"/>
              </a:spcBef>
              <a:spcAft>
                <a:spcPts val="1600"/>
              </a:spcAft>
              <a:buNone/>
            </a:pPr>
            <a:r>
              <a:t/>
            </a:r>
            <a:endParaRPr sz="1800"/>
          </a:p>
        </p:txBody>
      </p:sp>
      <p:pic>
        <p:nvPicPr>
          <p:cNvPr id="193" name="Google Shape;193;p29"/>
          <p:cNvPicPr preferRelativeResize="0"/>
          <p:nvPr/>
        </p:nvPicPr>
        <p:blipFill>
          <a:blip r:embed="rId3">
            <a:alphaModFix/>
          </a:blip>
          <a:stretch>
            <a:fillRect/>
          </a:stretch>
        </p:blipFill>
        <p:spPr>
          <a:xfrm>
            <a:off x="158275" y="3159127"/>
            <a:ext cx="4641395" cy="1826125"/>
          </a:xfrm>
          <a:prstGeom prst="rect">
            <a:avLst/>
          </a:prstGeom>
          <a:noFill/>
          <a:ln>
            <a:noFill/>
          </a:ln>
        </p:spPr>
      </p:pic>
      <p:pic>
        <p:nvPicPr>
          <p:cNvPr descr="Image result for average threshold of safe co2 in confined space" id="194" name="Google Shape;194;p29"/>
          <p:cNvPicPr preferRelativeResize="0"/>
          <p:nvPr/>
        </p:nvPicPr>
        <p:blipFill>
          <a:blip r:embed="rId4">
            <a:alphaModFix/>
          </a:blip>
          <a:stretch>
            <a:fillRect/>
          </a:stretch>
        </p:blipFill>
        <p:spPr>
          <a:xfrm>
            <a:off x="4799675" y="3159125"/>
            <a:ext cx="4280425" cy="182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674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Robot </a:t>
            </a:r>
            <a:endParaRPr/>
          </a:p>
        </p:txBody>
      </p:sp>
      <p:pic>
        <p:nvPicPr>
          <p:cNvPr id="200" name="Google Shape;200;p30"/>
          <p:cNvPicPr preferRelativeResize="0"/>
          <p:nvPr/>
        </p:nvPicPr>
        <p:blipFill>
          <a:blip r:embed="rId3">
            <a:alphaModFix/>
          </a:blip>
          <a:stretch>
            <a:fillRect/>
          </a:stretch>
        </p:blipFill>
        <p:spPr>
          <a:xfrm>
            <a:off x="4291975" y="920425"/>
            <a:ext cx="4729800" cy="4128875"/>
          </a:xfrm>
          <a:prstGeom prst="rect">
            <a:avLst/>
          </a:prstGeom>
          <a:noFill/>
          <a:ln>
            <a:noFill/>
          </a:ln>
        </p:spPr>
      </p:pic>
      <p:pic>
        <p:nvPicPr>
          <p:cNvPr id="201" name="Google Shape;201;p30"/>
          <p:cNvPicPr preferRelativeResize="0"/>
          <p:nvPr/>
        </p:nvPicPr>
        <p:blipFill>
          <a:blip r:embed="rId4">
            <a:alphaModFix/>
          </a:blip>
          <a:stretch>
            <a:fillRect/>
          </a:stretch>
        </p:blipFill>
        <p:spPr>
          <a:xfrm>
            <a:off x="1347750" y="1444024"/>
            <a:ext cx="2123025" cy="373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31" title="Storyboard1.wmv">
            <a:hlinkClick r:id="rId3"/>
          </p:cNvPr>
          <p:cNvPicPr preferRelativeResize="0"/>
          <p:nvPr/>
        </p:nvPicPr>
        <p:blipFill>
          <a:blip r:embed="rId4">
            <a:alphaModFix/>
          </a:blip>
          <a:stretch>
            <a:fillRect/>
          </a:stretch>
        </p:blipFill>
        <p:spPr>
          <a:xfrm>
            <a:off x="0" y="509778"/>
            <a:ext cx="9144000" cy="41239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593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The Problem </a:t>
            </a:r>
            <a:endParaRPr/>
          </a:p>
        </p:txBody>
      </p:sp>
      <p:sp>
        <p:nvSpPr>
          <p:cNvPr id="94" name="Google Shape;94;p14"/>
          <p:cNvSpPr txBox="1"/>
          <p:nvPr>
            <p:ph idx="1" type="body"/>
          </p:nvPr>
        </p:nvSpPr>
        <p:spPr>
          <a:xfrm>
            <a:off x="729450" y="1680050"/>
            <a:ext cx="5093700" cy="22611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Designers of the Toronto Fire Department have told us to create an autonomous robot which will detect various types of harmful gases inside confined spaces which are inaccessible to firefighters.</a:t>
            </a:r>
            <a:endParaRPr sz="18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pic>
        <p:nvPicPr>
          <p:cNvPr descr="Image result for fire fighters association of ontario" id="95" name="Google Shape;95;p14"/>
          <p:cNvPicPr preferRelativeResize="0"/>
          <p:nvPr/>
        </p:nvPicPr>
        <p:blipFill>
          <a:blip r:embed="rId3">
            <a:alphaModFix/>
          </a:blip>
          <a:stretch>
            <a:fillRect/>
          </a:stretch>
        </p:blipFill>
        <p:spPr>
          <a:xfrm>
            <a:off x="5821450" y="2118900"/>
            <a:ext cx="3145275" cy="289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rotWithShape="1">
          <a:blip r:embed="rId3">
            <a:alphaModFix/>
          </a:blip>
          <a:srcRect b="46240" l="26361" r="25089" t="5990"/>
          <a:stretch/>
        </p:blipFill>
        <p:spPr>
          <a:xfrm>
            <a:off x="1058975" y="521025"/>
            <a:ext cx="6560000" cy="449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7650" y="553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 Box </a:t>
            </a:r>
            <a:endParaRPr/>
          </a:p>
        </p:txBody>
      </p:sp>
      <p:pic>
        <p:nvPicPr>
          <p:cNvPr id="219" name="Google Shape;219;p33"/>
          <p:cNvPicPr preferRelativeResize="0"/>
          <p:nvPr/>
        </p:nvPicPr>
        <p:blipFill>
          <a:blip r:embed="rId3">
            <a:alphaModFix/>
          </a:blip>
          <a:stretch>
            <a:fillRect/>
          </a:stretch>
        </p:blipFill>
        <p:spPr>
          <a:xfrm>
            <a:off x="2091550" y="1236600"/>
            <a:ext cx="5664975" cy="3945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150150" y="56125"/>
            <a:ext cx="4619775" cy="2960075"/>
          </a:xfrm>
          <a:prstGeom prst="rect">
            <a:avLst/>
          </a:prstGeom>
          <a:noFill/>
          <a:ln>
            <a:noFill/>
          </a:ln>
        </p:spPr>
      </p:pic>
      <p:pic>
        <p:nvPicPr>
          <p:cNvPr id="225" name="Google Shape;225;p34"/>
          <p:cNvPicPr preferRelativeResize="0"/>
          <p:nvPr/>
        </p:nvPicPr>
        <p:blipFill>
          <a:blip r:embed="rId4">
            <a:alphaModFix/>
          </a:blip>
          <a:stretch>
            <a:fillRect/>
          </a:stretch>
        </p:blipFill>
        <p:spPr>
          <a:xfrm>
            <a:off x="4193750" y="1936050"/>
            <a:ext cx="4950250" cy="3207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729450" y="539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a:t>
            </a:r>
            <a:endParaRPr/>
          </a:p>
        </p:txBody>
      </p:sp>
      <p:pic>
        <p:nvPicPr>
          <p:cNvPr id="231" name="Google Shape;231;p35"/>
          <p:cNvPicPr preferRelativeResize="0"/>
          <p:nvPr/>
        </p:nvPicPr>
        <p:blipFill>
          <a:blip r:embed="rId3">
            <a:alphaModFix/>
          </a:blip>
          <a:stretch>
            <a:fillRect/>
          </a:stretch>
        </p:blipFill>
        <p:spPr>
          <a:xfrm>
            <a:off x="2764588" y="539750"/>
            <a:ext cx="3618424" cy="43307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3">
            <a:alphaModFix/>
          </a:blip>
          <a:stretch>
            <a:fillRect/>
          </a:stretch>
        </p:blipFill>
        <p:spPr>
          <a:xfrm>
            <a:off x="2358301" y="0"/>
            <a:ext cx="4042313"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Construction </a:t>
            </a:r>
            <a:endParaRPr/>
          </a:p>
        </p:txBody>
      </p:sp>
      <p:pic>
        <p:nvPicPr>
          <p:cNvPr descr="Image result for construction clipart" id="242" name="Google Shape;242;p37"/>
          <p:cNvPicPr preferRelativeResize="0"/>
          <p:nvPr/>
        </p:nvPicPr>
        <p:blipFill>
          <a:blip r:embed="rId3">
            <a:alphaModFix/>
          </a:blip>
          <a:stretch>
            <a:fillRect/>
          </a:stretch>
        </p:blipFill>
        <p:spPr>
          <a:xfrm>
            <a:off x="4572000" y="2168175"/>
            <a:ext cx="3948650" cy="2597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8"/>
          <p:cNvPicPr preferRelativeResize="0"/>
          <p:nvPr/>
        </p:nvPicPr>
        <p:blipFill>
          <a:blip r:embed="rId3">
            <a:alphaModFix/>
          </a:blip>
          <a:stretch>
            <a:fillRect/>
          </a:stretch>
        </p:blipFill>
        <p:spPr>
          <a:xfrm>
            <a:off x="1217863" y="0"/>
            <a:ext cx="670827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39"/>
          <p:cNvPicPr preferRelativeResize="0"/>
          <p:nvPr/>
        </p:nvPicPr>
        <p:blipFill>
          <a:blip r:embed="rId3">
            <a:alphaModFix/>
          </a:blip>
          <a:stretch>
            <a:fillRect/>
          </a:stretch>
        </p:blipFill>
        <p:spPr>
          <a:xfrm>
            <a:off x="-12" y="-411600"/>
            <a:ext cx="9233075" cy="55550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727650" y="553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endParaRPr/>
          </a:p>
        </p:txBody>
      </p:sp>
      <p:pic>
        <p:nvPicPr>
          <p:cNvPr id="260" name="Google Shape;260;p40"/>
          <p:cNvPicPr preferRelativeResize="0"/>
          <p:nvPr/>
        </p:nvPicPr>
        <p:blipFill>
          <a:blip r:embed="rId3">
            <a:alphaModFix/>
          </a:blip>
          <a:stretch>
            <a:fillRect/>
          </a:stretch>
        </p:blipFill>
        <p:spPr>
          <a:xfrm>
            <a:off x="2995344" y="553176"/>
            <a:ext cx="4936700" cy="4477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727650" y="578237"/>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Times New Roman"/>
                <a:ea typeface="Times New Roman"/>
                <a:cs typeface="Times New Roman"/>
                <a:sym typeface="Times New Roman"/>
              </a:rPr>
              <a:t>Ethical Consideration</a:t>
            </a:r>
            <a:endParaRPr/>
          </a:p>
        </p:txBody>
      </p:sp>
      <p:sp>
        <p:nvSpPr>
          <p:cNvPr id="266" name="Google Shape;266;p41"/>
          <p:cNvSpPr txBox="1"/>
          <p:nvPr>
            <p:ph idx="1" type="body"/>
          </p:nvPr>
        </p:nvSpPr>
        <p:spPr>
          <a:xfrm>
            <a:off x="576375" y="1441200"/>
            <a:ext cx="7688700" cy="192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There is a huge market for these types of products in the human resources/firefighters and etc. Nothing in the market has been made with this simplicity but also with the amount of detail into each phase of the product. There is a </a:t>
            </a:r>
            <a:r>
              <a:rPr b="1" lang="en" sz="1800">
                <a:solidFill>
                  <a:srgbClr val="000000"/>
                </a:solidFill>
                <a:latin typeface="Times New Roman"/>
                <a:ea typeface="Times New Roman"/>
                <a:cs typeface="Times New Roman"/>
                <a:sym typeface="Times New Roman"/>
              </a:rPr>
              <a:t>need</a:t>
            </a:r>
            <a:r>
              <a:rPr lang="en" sz="1800">
                <a:solidFill>
                  <a:srgbClr val="000000"/>
                </a:solidFill>
                <a:latin typeface="Times New Roman"/>
                <a:ea typeface="Times New Roman"/>
                <a:cs typeface="Times New Roman"/>
                <a:sym typeface="Times New Roman"/>
              </a:rPr>
              <a:t> for stuff like this in the market and the </a:t>
            </a:r>
            <a:r>
              <a:rPr b="1" lang="en" sz="1800">
                <a:solidFill>
                  <a:srgbClr val="000000"/>
                </a:solidFill>
                <a:latin typeface="Times New Roman"/>
                <a:ea typeface="Times New Roman"/>
                <a:cs typeface="Times New Roman"/>
                <a:sym typeface="Times New Roman"/>
              </a:rPr>
              <a:t>excitement </a:t>
            </a:r>
            <a:r>
              <a:rPr lang="en" sz="1800">
                <a:solidFill>
                  <a:srgbClr val="000000"/>
                </a:solidFill>
                <a:latin typeface="Times New Roman"/>
                <a:ea typeface="Times New Roman"/>
                <a:cs typeface="Times New Roman"/>
                <a:sym typeface="Times New Roman"/>
              </a:rPr>
              <a:t>level would also be driving this thing forward as this will be a fully autonomous robot.</a:t>
            </a:r>
            <a:endParaRPr sz="1800"/>
          </a:p>
        </p:txBody>
      </p:sp>
      <p:pic>
        <p:nvPicPr>
          <p:cNvPr descr="Image result for ethics clipart" id="267" name="Google Shape;267;p41"/>
          <p:cNvPicPr preferRelativeResize="0"/>
          <p:nvPr/>
        </p:nvPicPr>
        <p:blipFill>
          <a:blip r:embed="rId3">
            <a:alphaModFix/>
          </a:blip>
          <a:stretch>
            <a:fillRect/>
          </a:stretch>
        </p:blipFill>
        <p:spPr>
          <a:xfrm>
            <a:off x="5137400" y="3070275"/>
            <a:ext cx="3585650" cy="1804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593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 </a:t>
            </a:r>
            <a:endParaRPr/>
          </a:p>
        </p:txBody>
      </p:sp>
      <p:sp>
        <p:nvSpPr>
          <p:cNvPr id="101" name="Google Shape;101;p15"/>
          <p:cNvSpPr txBox="1"/>
          <p:nvPr>
            <p:ph idx="1" type="body"/>
          </p:nvPr>
        </p:nvSpPr>
        <p:spPr>
          <a:xfrm>
            <a:off x="729450" y="1047750"/>
            <a:ext cx="7688700" cy="18768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The objective of this robot is to determine safe paths and determine gases inside different situations. In the line of fire, it is difficult to make way for firefighters to get inside areas and detect gases. Our design is supposed to include a minimal sized robot which can get inside these hard to reach areas. This must also include a sealed box which contains motorised doors. The box must allow a full clear vision of the inside.  </a:t>
            </a:r>
            <a:endParaRPr sz="1800">
              <a:solidFill>
                <a:srgbClr val="000000"/>
              </a:solidFill>
              <a:latin typeface="Times New Roman"/>
              <a:ea typeface="Times New Roman"/>
              <a:cs typeface="Times New Roman"/>
              <a:sym typeface="Times New Roman"/>
            </a:endParaRPr>
          </a:p>
        </p:txBody>
      </p:sp>
      <p:pic>
        <p:nvPicPr>
          <p:cNvPr descr="Image result for robot firefighter clipart" id="102" name="Google Shape;102;p15"/>
          <p:cNvPicPr preferRelativeResize="0"/>
          <p:nvPr/>
        </p:nvPicPr>
        <p:blipFill>
          <a:blip r:embed="rId3">
            <a:alphaModFix/>
          </a:blip>
          <a:stretch>
            <a:fillRect/>
          </a:stretch>
        </p:blipFill>
        <p:spPr>
          <a:xfrm>
            <a:off x="6937375" y="2924550"/>
            <a:ext cx="1857375" cy="1981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idx="1" type="body"/>
          </p:nvPr>
        </p:nvSpPr>
        <p:spPr>
          <a:xfrm>
            <a:off x="727650" y="13191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The robot is reducing the jobs of many firefighters, gas detecting people, and etc. It is reducing the risk of any type of fatalities that can occur during these jobs. This robot can do the same jobs and even do it better as the computers are made by humans to be smarter than humans. This robot is reducing “the human to dangerous situations” physical contact. </a:t>
            </a:r>
            <a:endParaRPr sz="1800"/>
          </a:p>
        </p:txBody>
      </p:sp>
      <p:sp>
        <p:nvSpPr>
          <p:cNvPr id="273" name="Google Shape;273;p42"/>
          <p:cNvSpPr txBox="1"/>
          <p:nvPr/>
        </p:nvSpPr>
        <p:spPr>
          <a:xfrm>
            <a:off x="759650" y="522275"/>
            <a:ext cx="82455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Safety</a:t>
            </a:r>
            <a:endParaRPr b="1" sz="1800">
              <a:latin typeface="Times New Roman"/>
              <a:ea typeface="Times New Roman"/>
              <a:cs typeface="Times New Roman"/>
              <a:sym typeface="Times New Roman"/>
            </a:endParaRPr>
          </a:p>
        </p:txBody>
      </p:sp>
      <p:pic>
        <p:nvPicPr>
          <p:cNvPr descr="Image result for safety clipart" id="274" name="Google Shape;274;p42"/>
          <p:cNvPicPr preferRelativeResize="0"/>
          <p:nvPr/>
        </p:nvPicPr>
        <p:blipFill>
          <a:blip r:embed="rId3">
            <a:alphaModFix/>
          </a:blip>
          <a:stretch>
            <a:fillRect/>
          </a:stretch>
        </p:blipFill>
        <p:spPr>
          <a:xfrm>
            <a:off x="6979350" y="3054450"/>
            <a:ext cx="1752600" cy="190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729450" y="539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Product</a:t>
            </a:r>
            <a:endParaRPr/>
          </a:p>
        </p:txBody>
      </p:sp>
      <p:pic>
        <p:nvPicPr>
          <p:cNvPr id="280" name="Google Shape;280;p43" title="20200118_164809.mp4">
            <a:hlinkClick r:id="rId3"/>
          </p:cNvPr>
          <p:cNvPicPr preferRelativeResize="0"/>
          <p:nvPr/>
        </p:nvPicPr>
        <p:blipFill>
          <a:blip r:embed="rId4">
            <a:alphaModFix/>
          </a:blip>
          <a:stretch>
            <a:fillRect/>
          </a:stretch>
        </p:blipFill>
        <p:spPr>
          <a:xfrm>
            <a:off x="1019500" y="1074950"/>
            <a:ext cx="7108598" cy="3998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44" title="20200119_182728.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5"/>
          <p:cNvPicPr preferRelativeResize="0"/>
          <p:nvPr/>
        </p:nvPicPr>
        <p:blipFill rotWithShape="1">
          <a:blip r:embed="rId3">
            <a:alphaModFix/>
          </a:blip>
          <a:srcRect b="19998" l="0" r="0" t="36039"/>
          <a:stretch/>
        </p:blipFill>
        <p:spPr>
          <a:xfrm>
            <a:off x="1808075" y="151363"/>
            <a:ext cx="5357051" cy="48407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727650" y="574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298" name="Google Shape;298;p46"/>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Make the arduino robot with </a:t>
            </a:r>
            <a:r>
              <a:rPr b="1" lang="en" sz="1800"/>
              <a:t>no blindspot </a:t>
            </a:r>
            <a:endParaRPr b="1" sz="1800"/>
          </a:p>
          <a:p>
            <a:pPr indent="-342900" lvl="0" marL="457200" rtl="0" algn="l">
              <a:spcBef>
                <a:spcPts val="0"/>
              </a:spcBef>
              <a:spcAft>
                <a:spcPts val="0"/>
              </a:spcAft>
              <a:buSzPts val="1800"/>
              <a:buChar char="-"/>
            </a:pPr>
            <a:r>
              <a:rPr lang="en" sz="1800"/>
              <a:t>The robot frame should be </a:t>
            </a:r>
            <a:r>
              <a:rPr b="1" lang="en" sz="1800"/>
              <a:t>covered to the top </a:t>
            </a:r>
            <a:r>
              <a:rPr lang="en" sz="1800"/>
              <a:t>and there should be no way for </a:t>
            </a:r>
            <a:r>
              <a:rPr lang="en" sz="1800"/>
              <a:t>liquids</a:t>
            </a:r>
            <a:r>
              <a:rPr lang="en" sz="1800"/>
              <a:t> or anything to leak </a:t>
            </a:r>
            <a:r>
              <a:rPr lang="en" sz="1800"/>
              <a:t>through</a:t>
            </a:r>
            <a:r>
              <a:rPr lang="en" sz="1800"/>
              <a:t>.</a:t>
            </a:r>
            <a:endParaRPr sz="1800"/>
          </a:p>
          <a:p>
            <a:pPr indent="-342900" lvl="0" marL="457200" rtl="0" algn="l">
              <a:spcBef>
                <a:spcPts val="0"/>
              </a:spcBef>
              <a:spcAft>
                <a:spcPts val="0"/>
              </a:spcAft>
              <a:buSzPts val="1800"/>
              <a:buChar char="-"/>
            </a:pPr>
            <a:r>
              <a:rPr lang="en" sz="1800"/>
              <a:t>Make the Box more aesthetically pleasing </a:t>
            </a:r>
            <a:endParaRPr sz="1800"/>
          </a:p>
          <a:p>
            <a:pPr indent="-342900" lvl="0" marL="457200" rtl="0" algn="l">
              <a:spcBef>
                <a:spcPts val="0"/>
              </a:spcBef>
              <a:spcAft>
                <a:spcPts val="0"/>
              </a:spcAft>
              <a:buSzPts val="1800"/>
              <a:buChar char="-"/>
            </a:pPr>
            <a:r>
              <a:rPr lang="en" sz="1800"/>
              <a:t>Add obstacles for the robot to pass through </a:t>
            </a:r>
            <a:endParaRPr sz="1800"/>
          </a:p>
          <a:p>
            <a:pPr indent="0" lvl="0" marL="457200" rtl="0" algn="l">
              <a:spcBef>
                <a:spcPts val="1600"/>
              </a:spcBef>
              <a:spcAft>
                <a:spcPts val="1600"/>
              </a:spcAft>
              <a:buNone/>
            </a:pPr>
            <a:r>
              <a:t/>
            </a:r>
            <a:endParaRPr sz="1800"/>
          </a:p>
        </p:txBody>
      </p:sp>
      <p:pic>
        <p:nvPicPr>
          <p:cNvPr descr="Image result for next steps clipart" id="299" name="Google Shape;299;p46"/>
          <p:cNvPicPr preferRelativeResize="0"/>
          <p:nvPr/>
        </p:nvPicPr>
        <p:blipFill>
          <a:blip r:embed="rId3">
            <a:alphaModFix/>
          </a:blip>
          <a:stretch>
            <a:fillRect/>
          </a:stretch>
        </p:blipFill>
        <p:spPr>
          <a:xfrm>
            <a:off x="6615325" y="2817050"/>
            <a:ext cx="2009775" cy="200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604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Restrictions </a:t>
            </a:r>
            <a:endParaRPr/>
          </a:p>
        </p:txBody>
      </p:sp>
      <p:sp>
        <p:nvSpPr>
          <p:cNvPr id="108" name="Google Shape;108;p16"/>
          <p:cNvSpPr txBox="1"/>
          <p:nvPr>
            <p:ph idx="1" type="body"/>
          </p:nvPr>
        </p:nvSpPr>
        <p:spPr>
          <a:xfrm>
            <a:off x="727650" y="11394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Materials: </a:t>
            </a:r>
            <a:r>
              <a:rPr lang="en" sz="1800">
                <a:solidFill>
                  <a:srgbClr val="000000"/>
                </a:solidFill>
                <a:latin typeface="Times New Roman"/>
                <a:ea typeface="Times New Roman"/>
                <a:cs typeface="Times New Roman"/>
                <a:sym typeface="Times New Roman"/>
              </a:rPr>
              <a:t>Aluminum composite, Boe Shield, electronic sensors and other parts. </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Time:</a:t>
            </a:r>
            <a:r>
              <a:rPr lang="en" sz="1800">
                <a:solidFill>
                  <a:srgbClr val="000000"/>
                </a:solidFill>
                <a:latin typeface="Times New Roman"/>
                <a:ea typeface="Times New Roman"/>
                <a:cs typeface="Times New Roman"/>
                <a:sym typeface="Times New Roman"/>
              </a:rPr>
              <a:t> Friday November 1st 2019 - Monday January 20th 2020</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Gases to be detected: </a:t>
            </a:r>
            <a:r>
              <a:rPr lang="en" sz="1800">
                <a:solidFill>
                  <a:srgbClr val="000000"/>
                </a:solidFill>
                <a:latin typeface="Times New Roman"/>
                <a:ea typeface="Times New Roman"/>
                <a:cs typeface="Times New Roman"/>
                <a:sym typeface="Times New Roman"/>
              </a:rPr>
              <a:t>Hydrogen gas, Natural Gas, and CO</a:t>
            </a:r>
            <a:r>
              <a:rPr baseline="-25000" lang="en" sz="1800">
                <a:solidFill>
                  <a:srgbClr val="000000"/>
                </a:solidFill>
                <a:latin typeface="Times New Roman"/>
                <a:ea typeface="Times New Roman"/>
                <a:cs typeface="Times New Roman"/>
                <a:sym typeface="Times New Roman"/>
              </a:rPr>
              <a:t>2</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Budget: </a:t>
            </a:r>
            <a:r>
              <a:rPr lang="en" sz="1800">
                <a:solidFill>
                  <a:srgbClr val="000000"/>
                </a:solidFill>
                <a:latin typeface="Times New Roman"/>
                <a:ea typeface="Times New Roman"/>
                <a:cs typeface="Times New Roman"/>
                <a:sym typeface="Times New Roman"/>
              </a:rPr>
              <a:t>$0 - No material will be purchased</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IRL Budget:</a:t>
            </a:r>
            <a:r>
              <a:rPr lang="en" sz="1800">
                <a:solidFill>
                  <a:srgbClr val="000000"/>
                </a:solidFill>
                <a:latin typeface="Times New Roman"/>
                <a:ea typeface="Times New Roman"/>
                <a:cs typeface="Times New Roman"/>
                <a:sym typeface="Times New Roman"/>
              </a:rPr>
              <a:t> $100 plus. This is due to the cost of the sensors, bluetooth module, BOE shield and other mechanical aspects. </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800">
                <a:solidFill>
                  <a:srgbClr val="000000"/>
                </a:solidFill>
                <a:latin typeface="Times New Roman"/>
                <a:ea typeface="Times New Roman"/>
                <a:cs typeface="Times New Roman"/>
                <a:sym typeface="Times New Roman"/>
              </a:rPr>
              <a:t>Size: </a:t>
            </a:r>
            <a:r>
              <a:rPr lang="en" sz="1800">
                <a:solidFill>
                  <a:srgbClr val="000000"/>
                </a:solidFill>
                <a:latin typeface="Times New Roman"/>
                <a:ea typeface="Times New Roman"/>
                <a:cs typeface="Times New Roman"/>
                <a:sym typeface="Times New Roman"/>
              </a:rPr>
              <a:t>It should be as minimal as possible. Therefore, the robot should also be able to fit inside the designed sealed box to show demonstration. </a:t>
            </a:r>
            <a:endParaRPr sz="1800">
              <a:solidFill>
                <a:srgbClr val="000000"/>
              </a:solidFill>
              <a:latin typeface="Times New Roman"/>
              <a:ea typeface="Times New Roman"/>
              <a:cs typeface="Times New Roman"/>
              <a:sym typeface="Times New Roman"/>
            </a:endParaRPr>
          </a:p>
          <a:p>
            <a:pPr indent="0" lvl="0" marL="0" rtl="0" algn="l">
              <a:spcBef>
                <a:spcPts val="1000"/>
              </a:spcBef>
              <a:spcAft>
                <a:spcPts val="16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7650" y="58046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Research </a:t>
            </a:r>
            <a:endParaRPr/>
          </a:p>
        </p:txBody>
      </p:sp>
      <p:sp>
        <p:nvSpPr>
          <p:cNvPr id="114" name="Google Shape;114;p17"/>
          <p:cNvSpPr txBox="1"/>
          <p:nvPr>
            <p:ph idx="1" type="body"/>
          </p:nvPr>
        </p:nvSpPr>
        <p:spPr>
          <a:xfrm>
            <a:off x="729450" y="2078875"/>
            <a:ext cx="3492600" cy="2261100"/>
          </a:xfrm>
          <a:prstGeom prst="rect">
            <a:avLst/>
          </a:prstGeom>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en" sz="1800">
                <a:solidFill>
                  <a:srgbClr val="000000"/>
                </a:solidFill>
                <a:latin typeface="Times New Roman"/>
                <a:ea typeface="Times New Roman"/>
                <a:cs typeface="Times New Roman"/>
                <a:sym typeface="Times New Roman"/>
              </a:rPr>
              <a:t>According to NFPA, the risk of fire fighting injuries have only increased in the past few decades. These fatalities include overexertion, crashes, </a:t>
            </a:r>
            <a:r>
              <a:rPr b="1" lang="en" sz="1800">
                <a:solidFill>
                  <a:srgbClr val="000000"/>
                </a:solidFill>
                <a:latin typeface="Times New Roman"/>
                <a:ea typeface="Times New Roman"/>
                <a:cs typeface="Times New Roman"/>
                <a:sym typeface="Times New Roman"/>
              </a:rPr>
              <a:t>lost inside, exposure</a:t>
            </a:r>
            <a:r>
              <a:rPr lang="en" sz="1800">
                <a:solidFill>
                  <a:srgbClr val="000000"/>
                </a:solidFill>
                <a:latin typeface="Times New Roman"/>
                <a:ea typeface="Times New Roman"/>
                <a:cs typeface="Times New Roman"/>
                <a:sym typeface="Times New Roman"/>
              </a:rPr>
              <a:t> and etc. </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800"/>
          </a:p>
        </p:txBody>
      </p:sp>
      <p:pic>
        <p:nvPicPr>
          <p:cNvPr id="115" name="Google Shape;115;p17"/>
          <p:cNvPicPr preferRelativeResize="0"/>
          <p:nvPr/>
        </p:nvPicPr>
        <p:blipFill>
          <a:blip r:embed="rId3">
            <a:alphaModFix/>
          </a:blip>
          <a:stretch>
            <a:fillRect/>
          </a:stretch>
        </p:blipFill>
        <p:spPr>
          <a:xfrm>
            <a:off x="4336725" y="1318650"/>
            <a:ext cx="4738525" cy="34855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566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Investigation </a:t>
            </a:r>
            <a:endParaRPr/>
          </a:p>
        </p:txBody>
      </p:sp>
      <p:sp>
        <p:nvSpPr>
          <p:cNvPr id="121" name="Google Shape;121;p18"/>
          <p:cNvSpPr txBox="1"/>
          <p:nvPr>
            <p:ph idx="1" type="body"/>
          </p:nvPr>
        </p:nvSpPr>
        <p:spPr>
          <a:xfrm>
            <a:off x="468150" y="1441200"/>
            <a:ext cx="7688700" cy="47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Timeline</a:t>
            </a:r>
            <a:r>
              <a:rPr lang="en"/>
              <a:t>: </a:t>
            </a:r>
            <a:endParaRPr/>
          </a:p>
        </p:txBody>
      </p:sp>
      <p:pic>
        <p:nvPicPr>
          <p:cNvPr id="122" name="Google Shape;122;p18"/>
          <p:cNvPicPr preferRelativeResize="0"/>
          <p:nvPr/>
        </p:nvPicPr>
        <p:blipFill>
          <a:blip r:embed="rId3">
            <a:alphaModFix/>
          </a:blip>
          <a:stretch>
            <a:fillRect/>
          </a:stretch>
        </p:blipFill>
        <p:spPr>
          <a:xfrm>
            <a:off x="1275675" y="1675000"/>
            <a:ext cx="2753850" cy="3358474"/>
          </a:xfrm>
          <a:prstGeom prst="rect">
            <a:avLst/>
          </a:prstGeom>
          <a:noFill/>
          <a:ln>
            <a:noFill/>
          </a:ln>
        </p:spPr>
      </p:pic>
      <p:pic>
        <p:nvPicPr>
          <p:cNvPr id="123" name="Google Shape;123;p18"/>
          <p:cNvPicPr preferRelativeResize="0"/>
          <p:nvPr/>
        </p:nvPicPr>
        <p:blipFill>
          <a:blip r:embed="rId4">
            <a:alphaModFix/>
          </a:blip>
          <a:stretch>
            <a:fillRect/>
          </a:stretch>
        </p:blipFill>
        <p:spPr>
          <a:xfrm>
            <a:off x="4029525" y="962675"/>
            <a:ext cx="2447975" cy="2983725"/>
          </a:xfrm>
          <a:prstGeom prst="rect">
            <a:avLst/>
          </a:prstGeom>
          <a:noFill/>
          <a:ln>
            <a:noFill/>
          </a:ln>
        </p:spPr>
      </p:pic>
      <p:pic>
        <p:nvPicPr>
          <p:cNvPr id="124" name="Google Shape;124;p18"/>
          <p:cNvPicPr preferRelativeResize="0"/>
          <p:nvPr/>
        </p:nvPicPr>
        <p:blipFill>
          <a:blip r:embed="rId5">
            <a:alphaModFix/>
          </a:blip>
          <a:stretch>
            <a:fillRect/>
          </a:stretch>
        </p:blipFill>
        <p:spPr>
          <a:xfrm>
            <a:off x="6477500" y="1441200"/>
            <a:ext cx="2753850" cy="35201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9450" y="553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Mind Map - Box </a:t>
            </a:r>
            <a:endParaRPr/>
          </a:p>
        </p:txBody>
      </p:sp>
      <p:pic>
        <p:nvPicPr>
          <p:cNvPr id="130" name="Google Shape;130;p19"/>
          <p:cNvPicPr preferRelativeResize="0"/>
          <p:nvPr/>
        </p:nvPicPr>
        <p:blipFill>
          <a:blip r:embed="rId3">
            <a:alphaModFix/>
          </a:blip>
          <a:stretch>
            <a:fillRect/>
          </a:stretch>
        </p:blipFill>
        <p:spPr>
          <a:xfrm>
            <a:off x="1712119" y="1393175"/>
            <a:ext cx="6360207" cy="37503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7650" y="5397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Mind Map - Robot</a:t>
            </a:r>
            <a:endParaRPr/>
          </a:p>
        </p:txBody>
      </p:sp>
      <p:pic>
        <p:nvPicPr>
          <p:cNvPr id="136" name="Google Shape;136;p20"/>
          <p:cNvPicPr preferRelativeResize="0"/>
          <p:nvPr/>
        </p:nvPicPr>
        <p:blipFill>
          <a:blip r:embed="rId3">
            <a:alphaModFix/>
          </a:blip>
          <a:stretch>
            <a:fillRect/>
          </a:stretch>
        </p:blipFill>
        <p:spPr>
          <a:xfrm rot="-5400000">
            <a:off x="2555323" y="365550"/>
            <a:ext cx="4034902" cy="56523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727650" y="568556"/>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Rough sketches </a:t>
            </a:r>
            <a:endParaRPr/>
          </a:p>
        </p:txBody>
      </p:sp>
      <p:pic>
        <p:nvPicPr>
          <p:cNvPr id="142" name="Google Shape;142;p21"/>
          <p:cNvPicPr preferRelativeResize="0"/>
          <p:nvPr/>
        </p:nvPicPr>
        <p:blipFill>
          <a:blip r:embed="rId3">
            <a:alphaModFix/>
          </a:blip>
          <a:stretch>
            <a:fillRect/>
          </a:stretch>
        </p:blipFill>
        <p:spPr>
          <a:xfrm>
            <a:off x="152400" y="1256156"/>
            <a:ext cx="2801207" cy="3734942"/>
          </a:xfrm>
          <a:prstGeom prst="rect">
            <a:avLst/>
          </a:prstGeom>
          <a:noFill/>
          <a:ln>
            <a:noFill/>
          </a:ln>
        </p:spPr>
      </p:pic>
      <p:pic>
        <p:nvPicPr>
          <p:cNvPr id="143" name="Google Shape;143;p21"/>
          <p:cNvPicPr preferRelativeResize="0"/>
          <p:nvPr/>
        </p:nvPicPr>
        <p:blipFill>
          <a:blip r:embed="rId4">
            <a:alphaModFix/>
          </a:blip>
          <a:stretch>
            <a:fillRect/>
          </a:stretch>
        </p:blipFill>
        <p:spPr>
          <a:xfrm>
            <a:off x="3106007" y="1256156"/>
            <a:ext cx="2801207" cy="3734942"/>
          </a:xfrm>
          <a:prstGeom prst="rect">
            <a:avLst/>
          </a:prstGeom>
          <a:noFill/>
          <a:ln>
            <a:noFill/>
          </a:ln>
        </p:spPr>
      </p:pic>
      <p:pic>
        <p:nvPicPr>
          <p:cNvPr id="144" name="Google Shape;144;p21"/>
          <p:cNvPicPr preferRelativeResize="0"/>
          <p:nvPr/>
        </p:nvPicPr>
        <p:blipFill>
          <a:blip r:embed="rId5">
            <a:alphaModFix/>
          </a:blip>
          <a:stretch>
            <a:fillRect/>
          </a:stretch>
        </p:blipFill>
        <p:spPr>
          <a:xfrm>
            <a:off x="6059614" y="1256156"/>
            <a:ext cx="2801207" cy="37349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